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4"/>
  </p:notesMasterIdLst>
  <p:sldIdLst>
    <p:sldId id="261" r:id="rId5"/>
    <p:sldId id="277" r:id="rId6"/>
    <p:sldId id="275" r:id="rId7"/>
    <p:sldId id="281" r:id="rId8"/>
    <p:sldId id="263" r:id="rId9"/>
    <p:sldId id="287" r:id="rId10"/>
    <p:sldId id="262" r:id="rId11"/>
    <p:sldId id="265" r:id="rId12"/>
    <p:sldId id="288" r:id="rId13"/>
  </p:sldIdLst>
  <p:sldSz cx="12192000" cy="6858000"/>
  <p:notesSz cx="6954838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57B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94"/>
  </p:normalViewPr>
  <p:slideViewPr>
    <p:cSldViewPr snapToGrid="0">
      <p:cViewPr varScale="1">
        <p:scale>
          <a:sx n="108" d="100"/>
          <a:sy n="108" d="100"/>
        </p:scale>
        <p:origin x="678" y="-6"/>
      </p:cViewPr>
      <p:guideLst/>
    </p:cSldViewPr>
  </p:slideViewPr>
  <p:notesTextViewPr>
    <p:cViewPr>
      <p:scale>
        <a:sx n="1" d="1"/>
        <a:sy n="1" d="1"/>
      </p:scale>
      <p:origin x="0" y="-60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3075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40175" y="0"/>
            <a:ext cx="3013075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FF326C-F520-49BB-BE5E-5CFA16AC3A6F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06438" y="1154113"/>
            <a:ext cx="5541962" cy="31178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325" y="4445000"/>
            <a:ext cx="5564188" cy="36369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525"/>
            <a:ext cx="3013075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40175" y="8772525"/>
            <a:ext cx="3013075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BAA8AE-26C0-4D11-929D-4F6EAD34AD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5789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Universal Orlando’s Epic Universe will be a world-class, game-changing theme park that will make Universal Orlando a week-long vacation destination. 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Epic Universe will be technologically advanced with innovative lands and attractions featuring trip-driving IPs.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park is being built on a 750-acre site – which will nearly double the current footprint here in Orlando.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Construction is on track to open in 2025… To date, we’ve used 20,000 tons of steel, constructed more than 85 buildings and laid 6,500 miles of cable at the site.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 plan to hire thousands of team members for Epic Universe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It represents Comcast/NBCUniversal’s single-largest investment in the state of Florida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We’re also heavily investing in transportation improvements with the Kirkman Road extension – a project that will directly benefit residents and tourists by the end of 2024.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BAA8AE-26C0-4D11-929D-4F6EAD34AD9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2250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7C8EB-5653-6223-A127-5B73A1F147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F4F7D3C-0116-A080-B471-40B4DB6C12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541EDD-4C4C-89AF-19D1-CD9156E310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4BA0A-D7AC-B142-8392-BE4E3547CE7F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07822E-BCC5-4D47-B2D2-C9AE38B2EC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0E4FD3-6DDB-F608-DA7D-EADAE830EA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6F711-AFB1-4243-9348-B06C5EE999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4600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41382C-2708-1441-4C23-C90549D72E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25E9C2C-AFAE-E696-3E96-F9DB6EACED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D9109B-CF22-6B6A-7060-DA110C43A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4BA0A-D7AC-B142-8392-BE4E3547CE7F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5B8091-4A55-AD8A-E719-3539E90A4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FAD478-BAD3-1F08-3E3E-FEAE6F6769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6F711-AFB1-4243-9348-B06C5EE999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0203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1268141-2756-8A15-B0BB-10D0E3268B3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F9CC718-9717-E091-4DF1-7E25B8E486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BEB0DB-6BA1-6609-1E3B-C5188B7DCF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4BA0A-D7AC-B142-8392-BE4E3547CE7F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C7C0D4-960F-D27B-B16D-88E2B183F1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5FF89A-39A6-8F07-0C53-2459D2E56C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6F711-AFB1-4243-9348-B06C5EE999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8377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05ED41-5BB2-697C-B6A3-D19D4AF8D6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1F7BC2-AA1B-2531-E262-6FFE02199B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B7B81F-ACD5-D4BA-91D9-864BFBC631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4BA0A-D7AC-B142-8392-BE4E3547CE7F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B62040-9722-C592-2747-F21E4ADE1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BC245A-225A-3E59-7EC0-305841E8F8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6F711-AFB1-4243-9348-B06C5EE999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6128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BB7D91-243D-3369-6435-D5ED7D1940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297541-8A1F-F4FA-129A-1646B52D82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54FA1D-88D5-AB93-E043-AA2B1221A1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4BA0A-D7AC-B142-8392-BE4E3547CE7F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6C05C6-25FD-E1DC-5B78-849238919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E339F8-A6C1-C04B-3A22-DB2F5C9CB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6F711-AFB1-4243-9348-B06C5EE999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7450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CD4109-2A39-83F9-8BC7-B81778266C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70513F-C8C6-C1A4-0D78-B18EC19041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4D004F-3901-3BA6-40AA-D74FD40A56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F4E3A6-C78B-803C-7F97-65B6E9E29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4BA0A-D7AC-B142-8392-BE4E3547CE7F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80C599-1108-3EC9-24FC-E187CA5493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718C17-CDBF-0885-1760-ADACF797A3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6F711-AFB1-4243-9348-B06C5EE999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6258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0C83E6-CEF3-75CC-4DA5-FEAC9FD309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411428-F77B-8B7B-05C5-AD2597D5A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9E2A66-2AFA-6EA6-82AF-2B483AE9B8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19BFB24-1DF3-C69E-4CE9-C50F6164BF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0829DF7-75D8-E2A9-EFA1-8B4BA05C635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9EC7F58-47E8-B3B5-C967-34D305702F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4BA0A-D7AC-B142-8392-BE4E3547CE7F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67439E9-9746-61F7-CD3F-9D7FC09909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6112D3C-C0B0-55F4-C14B-0CCF9BC48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6F711-AFB1-4243-9348-B06C5EE999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6024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72FC52-54C9-A6AF-4928-2439D676C9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7745F4-11B4-8A60-97D2-4F4E621940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4BA0A-D7AC-B142-8392-BE4E3547CE7F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8FA0D7-3154-561C-80A6-015C5CCB05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80D700-256A-6718-D97B-3C00ADCE1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6F711-AFB1-4243-9348-B06C5EE999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931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EA95E84-2FED-8457-B42B-5B0CF421DB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4BA0A-D7AC-B142-8392-BE4E3547CE7F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360B4D9-9A70-79D9-F971-3C043781CE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0C6D7E-2D9A-8A7A-05E6-83EA048E94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6F711-AFB1-4243-9348-B06C5EE999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4697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AE693C-0E3E-5BA0-0F25-0FCCE29F70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E15436-B689-CB92-78F8-0C2D5B8F26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69FCE6-ACB9-C756-D365-5A896481CF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3DCA1D-05BE-1886-B1FE-78B406803F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4BA0A-D7AC-B142-8392-BE4E3547CE7F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356D98-CD63-3B78-C35E-8E3B690FC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03EC4B-0E5A-365F-0254-20EC722E2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6F711-AFB1-4243-9348-B06C5EE999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4479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820F5A-2ED0-4202-413C-E550FB9D01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56CB12D-A137-8198-6551-E2543682726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EEE70A-9FD6-65CB-4DB2-4AA9162907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13A326-B4B5-35F6-03EF-5ED1D792B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4BA0A-D7AC-B142-8392-BE4E3547CE7F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A85FAF-ED47-4BBA-E495-A82C10E4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6F512B-7141-5798-E845-B0E9CCF4CD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6F711-AFB1-4243-9348-B06C5EE999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1888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B4D24F0-3363-E8B0-CF6A-1709B0E3CE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D5C0FD-D658-4FE0-9F9B-6D7C9887AA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C464E6-0C4D-55AE-DB54-77CF37F084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D4BA0A-D7AC-B142-8392-BE4E3547CE7F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831EFA-A362-2BE0-D780-33EDD88FD1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A269EE-5296-C44A-85D4-2B7DF29409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26F711-AFB1-4243-9348-B06C5EE999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0649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7C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train on the railway tracks&#10;&#10;Description automatically generated">
            <a:extLst>
              <a:ext uri="{FF2B5EF4-FFF2-40B4-BE49-F238E27FC236}">
                <a16:creationId xmlns:a16="http://schemas.microsoft.com/office/drawing/2014/main" id="{422AF7B7-B1D3-B21F-7E4F-F268CE08BC6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8207"/>
            <a:ext cx="12192000" cy="6876207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5501D156-54A0-DF96-4ADE-5EFD6BFE98D3}"/>
              </a:ext>
            </a:extLst>
          </p:cNvPr>
          <p:cNvSpPr/>
          <p:nvPr/>
        </p:nvSpPr>
        <p:spPr>
          <a:xfrm>
            <a:off x="1570183" y="5351476"/>
            <a:ext cx="10621818" cy="891690"/>
          </a:xfrm>
          <a:prstGeom prst="rect">
            <a:avLst/>
          </a:prstGeom>
          <a:solidFill>
            <a:srgbClr val="F799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876A80E4-3CC3-2698-9FEA-4BA64B0F3E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65943" y="3767080"/>
            <a:ext cx="2857816" cy="2476086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00ECA791-CBEE-444E-830B-CB0649C138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344042" y="3911607"/>
            <a:ext cx="10824210" cy="2387600"/>
          </a:xfrm>
        </p:spPr>
        <p:txBody>
          <a:bodyPr>
            <a:normAutofit fontScale="90000"/>
          </a:bodyPr>
          <a:lstStyle/>
          <a:p>
            <a:br>
              <a:rPr lang="en-US" sz="4800" dirty="0">
                <a:solidFill>
                  <a:schemeClr val="bg1"/>
                </a:solidFill>
                <a:latin typeface="Avenir Next LT Pro Demi" panose="020B0704020202020204" pitchFamily="34" charset="0"/>
              </a:rPr>
            </a:br>
            <a:br>
              <a:rPr lang="en-US" sz="4800" dirty="0">
                <a:solidFill>
                  <a:schemeClr val="bg1"/>
                </a:solidFill>
                <a:latin typeface="Avenir Next LT Pro Demi" panose="020B0704020202020204" pitchFamily="34" charset="0"/>
              </a:rPr>
            </a:br>
            <a:br>
              <a:rPr lang="en-US" sz="4800" dirty="0">
                <a:solidFill>
                  <a:schemeClr val="bg1"/>
                </a:solidFill>
                <a:latin typeface="Avenir Next LT Pro Demi" panose="020B0704020202020204" pitchFamily="34" charset="0"/>
              </a:rPr>
            </a:br>
            <a:br>
              <a:rPr lang="en-US" sz="4800" dirty="0">
                <a:solidFill>
                  <a:schemeClr val="bg1"/>
                </a:solidFill>
                <a:latin typeface="Avenir Next LT Pro Demi" panose="020B0704020202020204" pitchFamily="34" charset="0"/>
              </a:rPr>
            </a:br>
            <a:br>
              <a:rPr lang="en-US" sz="4800" dirty="0">
                <a:solidFill>
                  <a:schemeClr val="bg1"/>
                </a:solidFill>
                <a:latin typeface="Avenir Next LT Pro Demi" panose="020B0704020202020204" pitchFamily="34" charset="0"/>
              </a:rPr>
            </a:br>
            <a:r>
              <a:rPr lang="en-US" sz="4000" dirty="0">
                <a:solidFill>
                  <a:schemeClr val="bg1"/>
                </a:solidFill>
                <a:latin typeface="Avenir Next LT Pro Demi" panose="020B0704020202020204" pitchFamily="34" charset="0"/>
              </a:rPr>
              <a:t>Sunshine Corridor </a:t>
            </a:r>
            <a:br>
              <a:rPr lang="en-US" sz="3200" dirty="0">
                <a:solidFill>
                  <a:schemeClr val="bg1"/>
                </a:solidFill>
                <a:latin typeface="Avenir Next LT Pro Demi" panose="020B0704020202020204" pitchFamily="34" charset="0"/>
              </a:rPr>
            </a:br>
            <a:endParaRPr lang="en-US" sz="3200" dirty="0">
              <a:solidFill>
                <a:schemeClr val="bg1"/>
              </a:solidFill>
              <a:latin typeface="Avenir Next LT Pro Demi" panose="020B07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8681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Map&#10;&#10;Description automatically generated">
            <a:extLst>
              <a:ext uri="{FF2B5EF4-FFF2-40B4-BE49-F238E27FC236}">
                <a16:creationId xmlns:a16="http://schemas.microsoft.com/office/drawing/2014/main" id="{1461315F-EC31-48C2-B4B1-4646EA04E1C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7181" y="0"/>
            <a:ext cx="5157155" cy="6876207"/>
          </a:xfrm>
          <a:prstGeom prst="rect">
            <a:avLst/>
          </a:prstGeom>
        </p:spPr>
      </p:pic>
      <p:pic>
        <p:nvPicPr>
          <p:cNvPr id="11" name="Picture 10" descr="People waiting for a train&#10;&#10;Description automatically generated with low confidence">
            <a:extLst>
              <a:ext uri="{FF2B5EF4-FFF2-40B4-BE49-F238E27FC236}">
                <a16:creationId xmlns:a16="http://schemas.microsoft.com/office/drawing/2014/main" id="{DA201486-1F95-4C55-B439-5205FE1AA99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01768" y="0"/>
            <a:ext cx="7190232" cy="6876207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D5A717F0-8A93-2FCA-8E66-8396CC164C95}"/>
              </a:ext>
            </a:extLst>
          </p:cNvPr>
          <p:cNvGrpSpPr/>
          <p:nvPr/>
        </p:nvGrpSpPr>
        <p:grpSpPr>
          <a:xfrm>
            <a:off x="4519129" y="5351476"/>
            <a:ext cx="7672871" cy="891690"/>
            <a:chOff x="4519129" y="5351476"/>
            <a:chExt cx="7672871" cy="891690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D69B1AD0-3CA0-F91D-0F54-F17F7100E7D6}"/>
                </a:ext>
              </a:extLst>
            </p:cNvPr>
            <p:cNvSpPr/>
            <p:nvPr/>
          </p:nvSpPr>
          <p:spPr>
            <a:xfrm>
              <a:off x="4519129" y="5351476"/>
              <a:ext cx="7672871" cy="891690"/>
            </a:xfrm>
            <a:prstGeom prst="rect">
              <a:avLst/>
            </a:prstGeom>
            <a:solidFill>
              <a:srgbClr val="F7991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48F94A1-D95E-B1A0-3849-E455F28C8156}"/>
                </a:ext>
              </a:extLst>
            </p:cNvPr>
            <p:cNvSpPr txBox="1"/>
            <p:nvPr/>
          </p:nvSpPr>
          <p:spPr>
            <a:xfrm>
              <a:off x="4650629" y="5529425"/>
              <a:ext cx="719023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venir Next LT Pro Demi" panose="020B0704020202020204" pitchFamily="34" charset="0"/>
                  <a:ea typeface="+mn-ea"/>
                  <a:cs typeface="+mn-cs"/>
                </a:rPr>
                <a:t>PROPOSED CONNECTIVITY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854607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BBC985E5-AB70-4846-9DC1-E38495AE85BE}"/>
              </a:ext>
            </a:extLst>
          </p:cNvPr>
          <p:cNvGrpSpPr/>
          <p:nvPr/>
        </p:nvGrpSpPr>
        <p:grpSpPr>
          <a:xfrm>
            <a:off x="-2" y="0"/>
            <a:ext cx="4260670" cy="6858000"/>
            <a:chOff x="-2" y="0"/>
            <a:chExt cx="4260670" cy="6858000"/>
          </a:xfrm>
          <a:solidFill>
            <a:srgbClr val="F7991C"/>
          </a:solidFill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B8531D0E-F256-4B68-854A-2AD654A270FC}"/>
                </a:ext>
              </a:extLst>
            </p:cNvPr>
            <p:cNvSpPr/>
            <p:nvPr/>
          </p:nvSpPr>
          <p:spPr>
            <a:xfrm>
              <a:off x="0" y="0"/>
              <a:ext cx="4260668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527A6265-5D3D-470A-A3C1-2BB609CEAE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hqprint">
              <a:alphaModFix amt="2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6763" t="7836" r="24756" b="43448"/>
            <a:stretch/>
          </p:blipFill>
          <p:spPr>
            <a:xfrm>
              <a:off x="-2" y="0"/>
              <a:ext cx="4260670" cy="3737113"/>
            </a:xfrm>
            <a:prstGeom prst="rect">
              <a:avLst/>
            </a:prstGeom>
            <a:grpFill/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CF47BF1-968E-43C8-8CFF-6C9E20472AAF}"/>
              </a:ext>
            </a:extLst>
          </p:cNvPr>
          <p:cNvGrpSpPr/>
          <p:nvPr/>
        </p:nvGrpSpPr>
        <p:grpSpPr>
          <a:xfrm>
            <a:off x="472948" y="388366"/>
            <a:ext cx="3787720" cy="2111738"/>
            <a:chOff x="472948" y="388366"/>
            <a:chExt cx="3787720" cy="2111738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CD451BA-9198-4CE8-B4AE-9755F4BD785E}"/>
                </a:ext>
              </a:extLst>
            </p:cNvPr>
            <p:cNvSpPr txBox="1"/>
            <p:nvPr/>
          </p:nvSpPr>
          <p:spPr>
            <a:xfrm>
              <a:off x="560991" y="1915329"/>
              <a:ext cx="369967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venir Next LT Pro Demi" panose="020B0704020202020204" pitchFamily="34" charset="0"/>
                  <a:ea typeface="+mn-ea"/>
                  <a:cs typeface="+mn-cs"/>
                </a:rPr>
                <a:t>FDOT</a:t>
              </a: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F2DF1BC1-CE17-4988-A982-F73025339AE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2948" y="388366"/>
              <a:ext cx="1459740" cy="1274180"/>
            </a:xfrm>
            <a:prstGeom prst="rect">
              <a:avLst/>
            </a:prstGeom>
          </p:spPr>
        </p:pic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4899C54F-2EA4-1C52-87E8-7AA45DBF6437}"/>
              </a:ext>
            </a:extLst>
          </p:cNvPr>
          <p:cNvSpPr/>
          <p:nvPr/>
        </p:nvSpPr>
        <p:spPr>
          <a:xfrm>
            <a:off x="5558394" y="1795754"/>
            <a:ext cx="5675663" cy="3631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 Demi" panose="020B07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287C7F"/>
                </a:solidFill>
                <a:effectLst/>
                <a:uLnTx/>
                <a:uFillTx/>
                <a:latin typeface="Avenir Next LT Pro Demi" panose="020B0704020202020204" pitchFamily="34" charset="0"/>
                <a:ea typeface="+mn-ea"/>
                <a:cs typeface="+mn-cs"/>
              </a:rPr>
              <a:t>Orlando International Airport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7</a:t>
            </a:r>
            <a:r>
              <a:rPr kumimoji="0" lang="en-US" sz="16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th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 busiest airport in the world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Over 22,000 badged employees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287C7F"/>
                </a:solidFill>
                <a:effectLst/>
                <a:uLnTx/>
                <a:uFillTx/>
                <a:latin typeface="Avenir Next LT Pro Demi" panose="020B0704020202020204" pitchFamily="34" charset="0"/>
                <a:ea typeface="+mn-ea"/>
                <a:cs typeface="+mn-cs"/>
              </a:rPr>
              <a:t>Orange County Convention Center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Over 1.5 million annual attendees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Over 75,000 employees within the Activity Center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Adjacent to future Universal Epic Theme Park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287C7F"/>
                </a:solidFill>
                <a:effectLst/>
                <a:uLnTx/>
                <a:uFillTx/>
                <a:latin typeface="Avenir Next LT Pro Demi" panose="020B0704020202020204" pitchFamily="34" charset="0"/>
                <a:ea typeface="+mn-ea"/>
                <a:cs typeface="+mn-cs"/>
              </a:rPr>
              <a:t>South International Drive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Over 55 million visitors annually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Over 53,000 employees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Adjacent to Walt Disney World</a:t>
            </a:r>
          </a:p>
        </p:txBody>
      </p:sp>
      <p:pic>
        <p:nvPicPr>
          <p:cNvPr id="7" name="Picture 6" descr="A train on the railway tracks&#10;&#10;Description automatically generated with low confidence">
            <a:extLst>
              <a:ext uri="{FF2B5EF4-FFF2-40B4-BE49-F238E27FC236}">
                <a16:creationId xmlns:a16="http://schemas.microsoft.com/office/drawing/2014/main" id="{2EEF3952-5DAA-A08B-90EC-2F669C8DE1C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1" y="3974040"/>
            <a:ext cx="5558394" cy="3010351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4160E522-0EF0-4320-98AD-F1485D2DD42B}"/>
              </a:ext>
            </a:extLst>
          </p:cNvPr>
          <p:cNvGrpSpPr/>
          <p:nvPr/>
        </p:nvGrpSpPr>
        <p:grpSpPr>
          <a:xfrm>
            <a:off x="5554383" y="234098"/>
            <a:ext cx="6290706" cy="1331134"/>
            <a:chOff x="5554383" y="234098"/>
            <a:chExt cx="6290706" cy="1331134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4238B3F-36B2-6797-D173-BB735C41B68F}"/>
                </a:ext>
              </a:extLst>
            </p:cNvPr>
            <p:cNvSpPr/>
            <p:nvPr/>
          </p:nvSpPr>
          <p:spPr>
            <a:xfrm>
              <a:off x="5554383" y="234098"/>
              <a:ext cx="6290706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287C7F"/>
                  </a:solidFill>
                  <a:effectLst/>
                  <a:uLnTx/>
                  <a:uFillTx/>
                  <a:latin typeface="Avenir Next LT Pro Demi" panose="020B07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Sunshine Corridor </a:t>
              </a:r>
              <a:b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287C7F"/>
                  </a:solidFill>
                  <a:effectLst/>
                  <a:uLnTx/>
                  <a:uFillTx/>
                  <a:latin typeface="Avenir Next LT Pro Demi" panose="020B07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287C7F"/>
                  </a:solidFill>
                  <a:effectLst/>
                  <a:uLnTx/>
                  <a:uFillTx/>
                  <a:latin typeface="Avenir Next LT Pro Demi" panose="020B07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White Paper to FTA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 Demi" panose="020B07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5B93CBE-79AA-4596-AEE9-0A586001538F}"/>
                </a:ext>
              </a:extLst>
            </p:cNvPr>
            <p:cNvSpPr txBox="1"/>
            <p:nvPr/>
          </p:nvSpPr>
          <p:spPr>
            <a:xfrm>
              <a:off x="5554383" y="1311316"/>
              <a:ext cx="1093569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 LT Pro Demi" panose="020B0704020202020204" pitchFamily="34" charset="0"/>
                  <a:ea typeface="+mn-ea"/>
                  <a:cs typeface="Arial" panose="020B0604020202020204" pitchFamily="34" charset="0"/>
                </a:rPr>
                <a:t>JULY 28, 2022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22136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electronics&#10;&#10;Description automatically generated">
            <a:extLst>
              <a:ext uri="{FF2B5EF4-FFF2-40B4-BE49-F238E27FC236}">
                <a16:creationId xmlns:a16="http://schemas.microsoft.com/office/drawing/2014/main" id="{E6C28DA1-DA7E-454A-B88C-AE050C85101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6200"/>
            <a:ext cx="12192000" cy="67056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8867D56-DD4F-4F0A-B951-0772D328266C}"/>
              </a:ext>
            </a:extLst>
          </p:cNvPr>
          <p:cNvSpPr/>
          <p:nvPr/>
        </p:nvSpPr>
        <p:spPr>
          <a:xfrm>
            <a:off x="334978" y="289710"/>
            <a:ext cx="3572604" cy="4354717"/>
          </a:xfrm>
          <a:prstGeom prst="rect">
            <a:avLst/>
          </a:prstGeom>
          <a:solidFill>
            <a:srgbClr val="F799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55BD688-5D0E-4DEE-ABB2-9483EEF40B44}"/>
              </a:ext>
            </a:extLst>
          </p:cNvPr>
          <p:cNvSpPr/>
          <p:nvPr/>
        </p:nvSpPr>
        <p:spPr>
          <a:xfrm>
            <a:off x="378487" y="358798"/>
            <a:ext cx="3485585" cy="40549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Demi" panose="020B0704020202020204" pitchFamily="34" charset="0"/>
                <a:ea typeface="+mn-ea"/>
                <a:cs typeface="+mn-cs"/>
              </a:rPr>
              <a:t>OCCC Multi-Modal Transit Station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 Demi" panose="020B0704020202020204" pitchFamily="34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Establishes a regional node for mobility integration and connectivity.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Provides a seamless end-to-end experience with multi-modal options for a wide diversity of regional mobility customers.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Leverages mobility planning to generate economic development, housing, and jobs.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Enables flexibility to integrate future mobility technologies.</a:t>
            </a:r>
          </a:p>
        </p:txBody>
      </p:sp>
    </p:spTree>
    <p:extLst>
      <p:ext uri="{BB962C8B-B14F-4D97-AF65-F5344CB8AC3E}">
        <p14:creationId xmlns:p14="http://schemas.microsoft.com/office/powerpoint/2010/main" val="2294078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0EF6E49-E497-32B7-1287-541857385861}"/>
              </a:ext>
            </a:extLst>
          </p:cNvPr>
          <p:cNvGrpSpPr/>
          <p:nvPr/>
        </p:nvGrpSpPr>
        <p:grpSpPr>
          <a:xfrm>
            <a:off x="-2" y="0"/>
            <a:ext cx="4260670" cy="6858000"/>
            <a:chOff x="-2" y="0"/>
            <a:chExt cx="4260670" cy="6858000"/>
          </a:xfrm>
          <a:solidFill>
            <a:srgbClr val="F7991C"/>
          </a:solidFill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16128DB-F6B7-83BC-CA1B-C5E93B995E62}"/>
                </a:ext>
              </a:extLst>
            </p:cNvPr>
            <p:cNvSpPr/>
            <p:nvPr/>
          </p:nvSpPr>
          <p:spPr>
            <a:xfrm>
              <a:off x="0" y="0"/>
              <a:ext cx="4260668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F238404-4696-C749-C593-555526224E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20000"/>
            </a:blip>
            <a:srcRect l="26763" t="7836" r="24756" b="43448"/>
            <a:stretch/>
          </p:blipFill>
          <p:spPr>
            <a:xfrm>
              <a:off x="-2" y="0"/>
              <a:ext cx="4260670" cy="3737113"/>
            </a:xfrm>
            <a:prstGeom prst="rect">
              <a:avLst/>
            </a:prstGeom>
            <a:grpFill/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E8828C52-2596-1E8B-DFF1-2A020A28C837}"/>
              </a:ext>
            </a:extLst>
          </p:cNvPr>
          <p:cNvGrpSpPr/>
          <p:nvPr/>
        </p:nvGrpSpPr>
        <p:grpSpPr>
          <a:xfrm>
            <a:off x="472948" y="388366"/>
            <a:ext cx="3787720" cy="3096623"/>
            <a:chOff x="472948" y="388366"/>
            <a:chExt cx="3787720" cy="3096623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886DBC5-FA4E-3CA4-59F7-C6B81F87F74E}"/>
                </a:ext>
              </a:extLst>
            </p:cNvPr>
            <p:cNvSpPr txBox="1"/>
            <p:nvPr/>
          </p:nvSpPr>
          <p:spPr>
            <a:xfrm>
              <a:off x="560991" y="1915329"/>
              <a:ext cx="369967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  <a:latin typeface="Avenir Next Heavy" panose="020B0503020202020204" pitchFamily="34" charset="0"/>
                </a:rPr>
                <a:t>PRIVATE </a:t>
              </a:r>
            </a:p>
            <a:p>
              <a:r>
                <a:rPr lang="en-US" sz="3200" b="1" dirty="0">
                  <a:solidFill>
                    <a:schemeClr val="bg1"/>
                  </a:solidFill>
                  <a:latin typeface="Avenir Next Heavy" panose="020B0503020202020204" pitchFamily="34" charset="0"/>
                </a:rPr>
                <a:t>SECTOR </a:t>
              </a:r>
            </a:p>
            <a:p>
              <a:r>
                <a:rPr lang="en-US" sz="3200" b="1" dirty="0">
                  <a:solidFill>
                    <a:schemeClr val="bg1"/>
                  </a:solidFill>
                  <a:latin typeface="Avenir Next Heavy" panose="020B0503020202020204" pitchFamily="34" charset="0"/>
                </a:rPr>
                <a:t>PARTNERSHIP</a:t>
              </a: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70DB1E8-C161-97BC-CECF-6DE2B13EF79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2948" y="388366"/>
              <a:ext cx="1459740" cy="1274180"/>
            </a:xfrm>
            <a:prstGeom prst="rect">
              <a:avLst/>
            </a:prstGeom>
          </p:spPr>
        </p:pic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4899C54F-2EA4-1C52-87E8-7AA45DBF6437}"/>
              </a:ext>
            </a:extLst>
          </p:cNvPr>
          <p:cNvSpPr/>
          <p:nvPr/>
        </p:nvSpPr>
        <p:spPr>
          <a:xfrm>
            <a:off x="5558394" y="1491171"/>
            <a:ext cx="5675663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venir Next" panose="020B0503020202020204" pitchFamily="34" charset="0"/>
              </a:rPr>
              <a:t>Establish a dedicated public entity to support the development and operation of the Sunshine Corridor Plan, creating a </a:t>
            </a:r>
            <a:r>
              <a:rPr lang="en-US" sz="1400" dirty="0" err="1">
                <a:latin typeface="Avenir Next" panose="020B0503020202020204" pitchFamily="34" charset="0"/>
              </a:rPr>
              <a:t>SunRail</a:t>
            </a:r>
            <a:r>
              <a:rPr lang="en-US" sz="1400" dirty="0">
                <a:latin typeface="Avenir Next" panose="020B0503020202020204" pitchFamily="34" charset="0"/>
              </a:rPr>
              <a:t> connection between the airport and the convention center.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sz="1400" dirty="0">
              <a:latin typeface="Avenir Next" panose="020B0503020202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venir Next" panose="020B0503020202020204" pitchFamily="34" charset="0"/>
              </a:rPr>
              <a:t>Based upon its investment in Epic Universe, Universal will support the dedicated entity’s financing of up to $125 million in private activity bonds to be used to fund the rail corridor and the Convention Center station. </a:t>
            </a:r>
          </a:p>
          <a:p>
            <a:endParaRPr lang="en-US" sz="1400" dirty="0">
              <a:latin typeface="Avenir Next" panose="020B0503020202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venir Next" panose="020B0503020202020204" pitchFamily="34" charset="0"/>
              </a:rPr>
              <a:t>Support the operation and maintenance of the station by the dedicated entity so there is no cost to Orange County taxpayers. </a:t>
            </a:r>
          </a:p>
          <a:p>
            <a:endParaRPr lang="en-US" sz="1400" dirty="0">
              <a:latin typeface="Avenir Next" panose="020B0503020202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venir Next" panose="020B0503020202020204" pitchFamily="34" charset="0"/>
              </a:rPr>
              <a:t>Universal will pledge 13 acres of land at no cost to be used for a convention center station with inter-modal capability and a substantial section of the rail corridor.</a:t>
            </a:r>
          </a:p>
          <a:p>
            <a:endParaRPr lang="en-US" sz="1400" dirty="0">
              <a:latin typeface="Avenir Next" panose="020B0503020202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venir Next" panose="020B0503020202020204" pitchFamily="34" charset="0"/>
              </a:rPr>
              <a:t>Universal and all the Orlando’s Right Rail partners will contribute to and collectively guarantee $13 million in annual ticket sales for the new Sunshine Corridor through the dedicated public entity. This amount is the current estimated operating cost for seven-day/365-day a year operation of this corridor. </a:t>
            </a:r>
          </a:p>
        </p:txBody>
      </p:sp>
      <p:pic>
        <p:nvPicPr>
          <p:cNvPr id="7" name="Picture 6" descr="A train on the railway tracks&#10;&#10;Description automatically generated with low confidence">
            <a:extLst>
              <a:ext uri="{FF2B5EF4-FFF2-40B4-BE49-F238E27FC236}">
                <a16:creationId xmlns:a16="http://schemas.microsoft.com/office/drawing/2014/main" id="{2EEF3952-5DAA-A08B-90EC-2F669C8DE1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9008"/>
          <a:stretch/>
        </p:blipFill>
        <p:spPr>
          <a:xfrm flipH="1">
            <a:off x="-1" y="3974040"/>
            <a:ext cx="5558394" cy="301035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4238B3F-36B2-6797-D173-BB735C41B68F}"/>
              </a:ext>
            </a:extLst>
          </p:cNvPr>
          <p:cNvSpPr/>
          <p:nvPr/>
        </p:nvSpPr>
        <p:spPr>
          <a:xfrm>
            <a:off x="5554383" y="853499"/>
            <a:ext cx="567566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3200" b="1" dirty="0">
                <a:solidFill>
                  <a:srgbClr val="287C7F"/>
                </a:solidFill>
                <a:latin typeface="Avenir Next Heavy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ORLANDO’S RIGHT RAIL</a:t>
            </a:r>
            <a:endParaRPr lang="en-US" sz="1400" dirty="0">
              <a:latin typeface="Avenir Next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6148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ED08FCE-641D-4BB1-AF56-09662F8A386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76200"/>
            <a:ext cx="12192000" cy="6705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372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 0 L 0.25156 0 " pathEditMode="relative" rAng="0" ptsTypes="AA">
                                      <p:cBhvr>
                                        <p:cTn id="12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07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F6EF40F5-3390-8B2C-DE6B-FB318AC4FE86}"/>
              </a:ext>
            </a:extLst>
          </p:cNvPr>
          <p:cNvGrpSpPr/>
          <p:nvPr/>
        </p:nvGrpSpPr>
        <p:grpSpPr>
          <a:xfrm>
            <a:off x="-907" y="387281"/>
            <a:ext cx="12192907" cy="5653009"/>
            <a:chOff x="-907" y="387281"/>
            <a:chExt cx="12192907" cy="5653009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F670CDB9-79B8-5528-79D1-6641A1B28101}"/>
                </a:ext>
              </a:extLst>
            </p:cNvPr>
            <p:cNvGrpSpPr/>
            <p:nvPr/>
          </p:nvGrpSpPr>
          <p:grpSpPr>
            <a:xfrm>
              <a:off x="-907" y="3441981"/>
              <a:ext cx="12192907" cy="2598309"/>
              <a:chOff x="-907" y="3441981"/>
              <a:chExt cx="12192907" cy="2598309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40AE0CD7-17DE-6FFB-13E1-054A5891CCF4}"/>
                  </a:ext>
                </a:extLst>
              </p:cNvPr>
              <p:cNvGrpSpPr/>
              <p:nvPr/>
            </p:nvGrpSpPr>
            <p:grpSpPr>
              <a:xfrm>
                <a:off x="-907" y="3441981"/>
                <a:ext cx="12192907" cy="2598309"/>
                <a:chOff x="-907" y="3429000"/>
                <a:chExt cx="12192907" cy="2598309"/>
              </a:xfrm>
            </p:grpSpPr>
            <p:sp>
              <p:nvSpPr>
                <p:cNvPr id="17" name="Rectangle 16">
                  <a:extLst>
                    <a:ext uri="{FF2B5EF4-FFF2-40B4-BE49-F238E27FC236}">
                      <a16:creationId xmlns:a16="http://schemas.microsoft.com/office/drawing/2014/main" id="{131E33A9-FEE7-4EAD-7586-CDDB7FE932AB}"/>
                    </a:ext>
                  </a:extLst>
                </p:cNvPr>
                <p:cNvSpPr/>
                <p:nvPr/>
              </p:nvSpPr>
              <p:spPr>
                <a:xfrm>
                  <a:off x="0" y="3429000"/>
                  <a:ext cx="12192000" cy="2598309"/>
                </a:xfrm>
                <a:prstGeom prst="rect">
                  <a:avLst/>
                </a:prstGeom>
                <a:solidFill>
                  <a:srgbClr val="F7991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pic>
              <p:nvPicPr>
                <p:cNvPr id="22" name="Picture 21">
                  <a:extLst>
                    <a:ext uri="{FF2B5EF4-FFF2-40B4-BE49-F238E27FC236}">
                      <a16:creationId xmlns:a16="http://schemas.microsoft.com/office/drawing/2014/main" id="{3548FDF1-480E-9680-BE6B-2488528D4C2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 cstate="hqprint">
                  <a:alphaModFix amt="20000"/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l="12282" t="2075" r="-29429" b="60458"/>
                <a:stretch/>
              </p:blipFill>
              <p:spPr>
                <a:xfrm>
                  <a:off x="-907" y="3872410"/>
                  <a:ext cx="7561227" cy="2110947"/>
                </a:xfrm>
                <a:prstGeom prst="rect">
                  <a:avLst/>
                </a:prstGeom>
              </p:spPr>
            </p:pic>
          </p:grp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793ACF9-054C-3E90-7156-3607D035A03E}"/>
                  </a:ext>
                </a:extLst>
              </p:cNvPr>
              <p:cNvSpPr txBox="1"/>
              <p:nvPr/>
            </p:nvSpPr>
            <p:spPr>
              <a:xfrm>
                <a:off x="6918418" y="5353879"/>
                <a:ext cx="487755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venir Next LT Pro Demi" panose="020B0704020202020204" pitchFamily="34" charset="0"/>
                    <a:ea typeface="+mn-ea"/>
                    <a:cs typeface="+mn-cs"/>
                  </a:rPr>
                  <a:t>MIAMI TO ORLANDO</a:t>
                </a:r>
              </a:p>
            </p:txBody>
          </p: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645A3EE-5D91-E854-379C-F2FB543CD107}"/>
                </a:ext>
              </a:extLst>
            </p:cNvPr>
            <p:cNvSpPr txBox="1"/>
            <p:nvPr/>
          </p:nvSpPr>
          <p:spPr>
            <a:xfrm>
              <a:off x="648726" y="387281"/>
              <a:ext cx="357155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287C7F"/>
                  </a:solidFill>
                  <a:effectLst/>
                  <a:uLnTx/>
                  <a:uFillTx/>
                  <a:latin typeface="Avenir Next LT Pro Demi" panose="020B0704020202020204" pitchFamily="34" charset="0"/>
                  <a:ea typeface="+mn-ea"/>
                  <a:cs typeface="+mn-cs"/>
                </a:rPr>
                <a:t>BRIGHTLINE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87C7F"/>
                </a:solidFill>
                <a:effectLst/>
                <a:uLnTx/>
                <a:uFillTx/>
                <a:latin typeface="Avenir Next LT Pro Demi" panose="020B07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09326FE3-C6C9-1463-E528-054A2DCC52F6}"/>
              </a:ext>
            </a:extLst>
          </p:cNvPr>
          <p:cNvSpPr txBox="1"/>
          <p:nvPr/>
        </p:nvSpPr>
        <p:spPr>
          <a:xfrm>
            <a:off x="9756130" y="1117747"/>
            <a:ext cx="9666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ORLANDO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539EBC4-3B7C-BC72-99A1-124E84DE45E8}"/>
              </a:ext>
            </a:extLst>
          </p:cNvPr>
          <p:cNvSpPr txBox="1"/>
          <p:nvPr/>
        </p:nvSpPr>
        <p:spPr>
          <a:xfrm>
            <a:off x="10373540" y="3028029"/>
            <a:ext cx="16183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WEST PALM BEACH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D5BB400-7030-DD5D-557C-D3417F1D74FE}"/>
              </a:ext>
            </a:extLst>
          </p:cNvPr>
          <p:cNvSpPr txBox="1"/>
          <p:nvPr/>
        </p:nvSpPr>
        <p:spPr>
          <a:xfrm>
            <a:off x="10340883" y="3659519"/>
            <a:ext cx="16183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FORT LAUDERDALE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A92A5DE-67B2-C10B-2963-5297CA2BE23E}"/>
              </a:ext>
            </a:extLst>
          </p:cNvPr>
          <p:cNvSpPr txBox="1"/>
          <p:nvPr/>
        </p:nvSpPr>
        <p:spPr>
          <a:xfrm>
            <a:off x="10177597" y="4145827"/>
            <a:ext cx="16183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MIAMI</a:t>
            </a:r>
          </a:p>
        </p:txBody>
      </p:sp>
      <p:pic>
        <p:nvPicPr>
          <p:cNvPr id="5" name="Picture 4" descr="A picture containing sky, outdoor, road, building&#10;&#10;Description automatically generated">
            <a:extLst>
              <a:ext uri="{FF2B5EF4-FFF2-40B4-BE49-F238E27FC236}">
                <a16:creationId xmlns:a16="http://schemas.microsoft.com/office/drawing/2014/main" id="{1B6F185E-85EE-142A-CF21-B7F378DDCC3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6489" y="1199261"/>
            <a:ext cx="6690068" cy="316646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2B4705BD-30E1-A771-BBB1-A59FDF2909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44208" y="1210"/>
            <a:ext cx="3021405" cy="4672638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90D084FC-ADB1-DADF-D3DF-21B918C8C758}"/>
              </a:ext>
            </a:extLst>
          </p:cNvPr>
          <p:cNvGrpSpPr/>
          <p:nvPr/>
        </p:nvGrpSpPr>
        <p:grpSpPr>
          <a:xfrm>
            <a:off x="8183566" y="1155362"/>
            <a:ext cx="1071152" cy="621547"/>
            <a:chOff x="8183566" y="1155362"/>
            <a:chExt cx="1071152" cy="621547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0C7AAFF0-55A5-112C-B4B0-0B29B34B25D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183566" y="1155362"/>
              <a:ext cx="948010" cy="544228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9297F36-0AB7-3B49-3AD0-91D2C3979D02}"/>
                </a:ext>
              </a:extLst>
            </p:cNvPr>
            <p:cNvSpPr txBox="1"/>
            <p:nvPr/>
          </p:nvSpPr>
          <p:spPr>
            <a:xfrm>
              <a:off x="8288066" y="1499910"/>
              <a:ext cx="96665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+mn-cs"/>
                </a:rPr>
                <a:t>TAMPA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466522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3B5CD09C-4957-A23E-4AC4-160839408363}"/>
              </a:ext>
            </a:extLst>
          </p:cNvPr>
          <p:cNvSpPr/>
          <p:nvPr/>
        </p:nvSpPr>
        <p:spPr>
          <a:xfrm>
            <a:off x="0" y="0"/>
            <a:ext cx="12192000" cy="7079121"/>
          </a:xfrm>
          <a:prstGeom prst="rect">
            <a:avLst/>
          </a:prstGeom>
          <a:solidFill>
            <a:srgbClr val="F799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A0E0438-2493-10EE-282F-0410FF0BA5C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503"/>
          <a:stretch/>
        </p:blipFill>
        <p:spPr>
          <a:xfrm>
            <a:off x="0" y="-171444"/>
            <a:ext cx="7777335" cy="7671128"/>
          </a:xfrm>
          <a:prstGeom prst="rect">
            <a:avLst/>
          </a:prstGeom>
        </p:spPr>
      </p:pic>
      <p:pic>
        <p:nvPicPr>
          <p:cNvPr id="5" name="Picture 4" descr="A picture containing colorful, variety, several&#10;&#10;Description automatically generated">
            <a:extLst>
              <a:ext uri="{FF2B5EF4-FFF2-40B4-BE49-F238E27FC236}">
                <a16:creationId xmlns:a16="http://schemas.microsoft.com/office/drawing/2014/main" id="{98946982-CD79-41E2-89AB-0469A426002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585102" cy="7079120"/>
          </a:xfrm>
          <a:prstGeom prst="rect">
            <a:avLst/>
          </a:prstGeom>
        </p:spPr>
      </p:pic>
      <p:sp>
        <p:nvSpPr>
          <p:cNvPr id="6" name="Rectangle">
            <a:extLst>
              <a:ext uri="{FF2B5EF4-FFF2-40B4-BE49-F238E27FC236}">
                <a16:creationId xmlns:a16="http://schemas.microsoft.com/office/drawing/2014/main" id="{6FBC2EAA-5076-4DEC-91AF-202341C8F51B}"/>
              </a:ext>
            </a:extLst>
          </p:cNvPr>
          <p:cNvSpPr/>
          <p:nvPr/>
        </p:nvSpPr>
        <p:spPr>
          <a:xfrm>
            <a:off x="-1" y="-17359"/>
            <a:ext cx="4196908" cy="7137163"/>
          </a:xfrm>
          <a:prstGeom prst="rect">
            <a:avLst/>
          </a:prstGeom>
          <a:gradFill>
            <a:gsLst>
              <a:gs pos="0">
                <a:srgbClr val="08172A"/>
              </a:gs>
              <a:gs pos="68418">
                <a:srgbClr val="061628">
                  <a:alpha val="50000"/>
                </a:srgbClr>
              </a:gs>
              <a:gs pos="100000">
                <a:srgbClr val="001527">
                  <a:alpha val="0"/>
                </a:srgbClr>
              </a:gs>
            </a:gsLst>
          </a:gradFill>
          <a:ln w="12700">
            <a:miter lim="400000"/>
          </a:ln>
        </p:spPr>
        <p:txBody>
          <a:bodyPr lIns="33584" tIns="33584" rIns="33584" bIns="33584" anchor="ctr"/>
          <a:lstStyle/>
          <a:p>
            <a:pPr algn="ctr" defTabSz="545747" hangingPunct="0">
              <a:defRPr sz="4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100" kern="0">
              <a:solidFill>
                <a:srgbClr val="FFFFFF"/>
              </a:solidFill>
              <a:latin typeface="Helvetica Neue Medium"/>
              <a:sym typeface="Helvetica Neue Medium"/>
            </a:endParaRPr>
          </a:p>
        </p:txBody>
      </p:sp>
      <p:pic>
        <p:nvPicPr>
          <p:cNvPr id="7" name="Picture 6" descr="A picture containing text, emblem, logo, font&#10;&#10;Description automatically generated">
            <a:extLst>
              <a:ext uri="{FF2B5EF4-FFF2-40B4-BE49-F238E27FC236}">
                <a16:creationId xmlns:a16="http://schemas.microsoft.com/office/drawing/2014/main" id="{B17D3EDB-4952-4C5A-963D-AB354AB39D8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125" t="16228" r="6323" b="13158"/>
          <a:stretch/>
        </p:blipFill>
        <p:spPr>
          <a:xfrm>
            <a:off x="57090" y="0"/>
            <a:ext cx="2714098" cy="2293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331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3B5CD09C-4957-A23E-4AC4-160839408363}"/>
              </a:ext>
            </a:extLst>
          </p:cNvPr>
          <p:cNvSpPr/>
          <p:nvPr/>
        </p:nvSpPr>
        <p:spPr>
          <a:xfrm>
            <a:off x="0" y="0"/>
            <a:ext cx="12192000" cy="7079121"/>
          </a:xfrm>
          <a:prstGeom prst="rect">
            <a:avLst/>
          </a:prstGeom>
          <a:solidFill>
            <a:srgbClr val="F799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A0E0438-2493-10EE-282F-0410FF0BA5C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503"/>
          <a:stretch/>
        </p:blipFill>
        <p:spPr>
          <a:xfrm>
            <a:off x="0" y="-171444"/>
            <a:ext cx="7777335" cy="767112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561FEBE-89C8-B0BC-64B2-29179E244CAA}"/>
              </a:ext>
            </a:extLst>
          </p:cNvPr>
          <p:cNvSpPr/>
          <p:nvPr/>
        </p:nvSpPr>
        <p:spPr>
          <a:xfrm>
            <a:off x="3262745" y="3245088"/>
            <a:ext cx="566651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Demi" panose="020B07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Questions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 Demi" panose="020B07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65576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c76b9e81-eabb-4c9e-afbf-593ea33e9b39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BCBC94855CC204C90E2CCAAE4CE12E5" ma:contentTypeVersion="8" ma:contentTypeDescription="Create a new document." ma:contentTypeScope="" ma:versionID="4e01c7efa13c205fd6107ed2618a6c04">
  <xsd:schema xmlns:xsd="http://www.w3.org/2001/XMLSchema" xmlns:xs="http://www.w3.org/2001/XMLSchema" xmlns:p="http://schemas.microsoft.com/office/2006/metadata/properties" xmlns:ns3="c76b9e81-eabb-4c9e-afbf-593ea33e9b39" xmlns:ns4="b2cad437-c64b-473b-8ab9-bb1eb44337f2" targetNamespace="http://schemas.microsoft.com/office/2006/metadata/properties" ma:root="true" ma:fieldsID="df89331b79fcf37f935acbd7e019e826" ns3:_="" ns4:_="">
    <xsd:import namespace="c76b9e81-eabb-4c9e-afbf-593ea33e9b39"/>
    <xsd:import namespace="b2cad437-c64b-473b-8ab9-bb1eb44337f2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_activi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76b9e81-eabb-4c9e-afbf-593ea33e9b3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_activity" ma:index="15" nillable="true" ma:displayName="_activity" ma:hidden="true" ma:internalName="_activity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2cad437-c64b-473b-8ab9-bb1eb44337f2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B15C6AB-AD84-4B9F-A380-14509E8D175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5D6A34D-4D3E-478A-8657-559B34EB6DEF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b2cad437-c64b-473b-8ab9-bb1eb44337f2"/>
    <ds:schemaRef ds:uri="c76b9e81-eabb-4c9e-afbf-593ea33e9b39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0D972891-47CD-4C0F-A80C-714C5998704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76b9e81-eabb-4c9e-afbf-593ea33e9b39"/>
    <ds:schemaRef ds:uri="b2cad437-c64b-473b-8ab9-bb1eb44337f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150</TotalTime>
  <Words>460</Words>
  <Application>Microsoft Office PowerPoint</Application>
  <PresentationFormat>Widescreen</PresentationFormat>
  <Paragraphs>57</Paragraphs>
  <Slides>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9" baseType="lpstr">
      <vt:lpstr>Arial</vt:lpstr>
      <vt:lpstr>Avenir Next</vt:lpstr>
      <vt:lpstr>Avenir Next Heavy</vt:lpstr>
      <vt:lpstr>Avenir Next LT Pro</vt:lpstr>
      <vt:lpstr>Avenir Next LT Pro Demi</vt:lpstr>
      <vt:lpstr>Calibri</vt:lpstr>
      <vt:lpstr>Calibri Light</vt:lpstr>
      <vt:lpstr>Helvetica Neue Medium</vt:lpstr>
      <vt:lpstr>Symbol</vt:lpstr>
      <vt:lpstr>Office Theme</vt:lpstr>
      <vt:lpstr>     Sunshine Corridor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SunRail - Destination  Universal Orlando</dc:title>
  <dc:creator>Marc Watson</dc:creator>
  <cp:lastModifiedBy>Herrick, Robert (Parks and Resorts)</cp:lastModifiedBy>
  <cp:revision>12</cp:revision>
  <cp:lastPrinted>2023-06-09T19:41:14Z</cp:lastPrinted>
  <dcterms:created xsi:type="dcterms:W3CDTF">2023-04-25T16:41:44Z</dcterms:created>
  <dcterms:modified xsi:type="dcterms:W3CDTF">2023-06-12T16:41:19Z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0x0101002BCBC94855CC204C90E2CCAAE4CE12E5</vt:lpwstr>
  </property>
</Properties>
</file>